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d6d569ac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d6d569ac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20d5a254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20d5a254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20d5a2546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20d5a2546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20d5a2546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20d5a2546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1d6d569ac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1d6d569ac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0d5a25465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20d5a25465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d6d569ac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d6d569ac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d6d569a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d6d569a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0d5a2546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0d5a2546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ntrs.nasa.gov/citations/19750063889" TargetMode="External"/><Relationship Id="rId4" Type="http://schemas.openxmlformats.org/officeDocument/2006/relationships/hyperlink" Target="https://ntrs.nasa.gov/citations/19750063889" TargetMode="External"/><Relationship Id="rId11" Type="http://schemas.openxmlformats.org/officeDocument/2006/relationships/hyperlink" Target="https://aviationweek.com/dragons-radiation-tolerant-design" TargetMode="External"/><Relationship Id="rId10" Type="http://schemas.openxmlformats.org/officeDocument/2006/relationships/hyperlink" Target="https://www.timesticking.com/the-first-marine-chronometer/" TargetMode="External"/><Relationship Id="rId12" Type="http://schemas.openxmlformats.org/officeDocument/2006/relationships/hyperlink" Target="https://aviationweek.com/dragons-radiation-tolerant-design" TargetMode="External"/><Relationship Id="rId9" Type="http://schemas.openxmlformats.org/officeDocument/2006/relationships/hyperlink" Target="https://www.timesticking.com/the-first-marine-chronometer/" TargetMode="External"/><Relationship Id="rId5" Type="http://schemas.openxmlformats.org/officeDocument/2006/relationships/hyperlink" Target="https://www.righto.com/2020/04/a-circuit-board-from-saturn-v-rocket.html" TargetMode="External"/><Relationship Id="rId6" Type="http://schemas.openxmlformats.org/officeDocument/2006/relationships/hyperlink" Target="https://www.righto.com/2020/04/a-circuit-board-from-saturn-v-rocket.html" TargetMode="External"/><Relationship Id="rId7" Type="http://schemas.openxmlformats.org/officeDocument/2006/relationships/hyperlink" Target="https://www.world-nuclear-news.org/Articles/Chinese-I-C-system-passes-IAEA-review" TargetMode="External"/><Relationship Id="rId8" Type="http://schemas.openxmlformats.org/officeDocument/2006/relationships/hyperlink" Target="https://www.world-nuclear-news.org/Articles/Chinese-I-C-system-passes-IAEA-review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598738"/>
            <a:ext cx="8520600" cy="104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Triple Modular Redundancy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701950"/>
            <a:ext cx="8520600" cy="11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Zach Martin</a:t>
            </a:r>
            <a:endParaRPr sz="24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ECE 526</a:t>
            </a:r>
            <a:endParaRPr sz="24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Fall 2024</a:t>
            </a:r>
            <a:endParaRPr sz="2400"/>
          </a:p>
        </p:txBody>
      </p:sp>
      <p:sp>
        <p:nvSpPr>
          <p:cNvPr id="56" name="Google Shape;56;p13"/>
          <p:cNvSpPr txBox="1"/>
          <p:nvPr/>
        </p:nvSpPr>
        <p:spPr>
          <a:xfrm>
            <a:off x="1143000" y="2527013"/>
            <a:ext cx="685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Where Trust Issues Meet Engineering</a:t>
            </a:r>
            <a:endParaRPr sz="2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200">
                <a:solidFill>
                  <a:schemeClr val="dk1"/>
                </a:solidFill>
              </a:rPr>
              <a:t>NASA. </a:t>
            </a:r>
            <a:r>
              <a:rPr i="1" lang="en" sz="1200">
                <a:solidFill>
                  <a:schemeClr val="dk1"/>
                </a:solidFill>
              </a:rPr>
              <a:t>Saturn V Flight Manual SA-503</a:t>
            </a:r>
            <a:r>
              <a:rPr lang="en" sz="1200">
                <a:solidFill>
                  <a:schemeClr val="dk1"/>
                </a:solidFill>
              </a:rPr>
              <a:t>. 1 Nov. 1968. NASA Technical Reports Server,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https://ntrs.nasa.gov/citations/19750063889</a:t>
            </a:r>
            <a:r>
              <a:rPr lang="en" sz="1200">
                <a:solidFill>
                  <a:schemeClr val="dk1"/>
                </a:solidFill>
              </a:rPr>
              <a:t>.</a:t>
            </a:r>
            <a:endParaRPr sz="1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200">
                <a:solidFill>
                  <a:schemeClr val="dk1"/>
                </a:solidFill>
              </a:rPr>
              <a:t>Dickinson, M. M., J. B. Jackson, and G. C. Randa. "Saturn V Launch Vehicle Digital Computer and Data Adapter." </a:t>
            </a:r>
            <a:r>
              <a:rPr i="1" lang="en" sz="1200">
                <a:solidFill>
                  <a:schemeClr val="dk1"/>
                </a:solidFill>
              </a:rPr>
              <a:t>Proceedings of the Fall Joint Computer Conference, 1964</a:t>
            </a:r>
            <a:r>
              <a:rPr lang="en" sz="1200">
                <a:solidFill>
                  <a:schemeClr val="dk1"/>
                </a:solidFill>
              </a:rPr>
              <a:t>, ACM, 1964, pp. 501–516. https://dl.acm.org/doi/10.1145/1464052.1464099.</a:t>
            </a:r>
            <a:endParaRPr sz="1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200">
                <a:solidFill>
                  <a:schemeClr val="dk1"/>
                </a:solidFill>
              </a:rPr>
              <a:t>Shirriff, Ken. "A Circuit Board from the Saturn V Rocket, Reverse-Engineered and Explained." </a:t>
            </a:r>
            <a:r>
              <a:rPr i="1" lang="en" sz="1200">
                <a:solidFill>
                  <a:schemeClr val="dk1"/>
                </a:solidFill>
              </a:rPr>
              <a:t>Ken Shirriff's Blog</a:t>
            </a:r>
            <a:r>
              <a:rPr lang="en" sz="1200">
                <a:solidFill>
                  <a:schemeClr val="dk1"/>
                </a:solidFill>
              </a:rPr>
              <a:t>, 2 Apr. 2020,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chemeClr val="dk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https://www.righto.com/2020/04/a-circuit-board-from-saturn-v-rocket.html</a:t>
            </a:r>
            <a:r>
              <a:rPr lang="en" sz="1200">
                <a:solidFill>
                  <a:schemeClr val="dk1"/>
                </a:solidFill>
              </a:rPr>
              <a:t>.</a:t>
            </a:r>
            <a:endParaRPr sz="1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200">
                <a:solidFill>
                  <a:schemeClr val="dk1"/>
                </a:solidFill>
              </a:rPr>
              <a:t>"Chinese I&amp;C System Passes IAEA Review." </a:t>
            </a:r>
            <a:r>
              <a:rPr i="1" lang="en" sz="1200">
                <a:solidFill>
                  <a:schemeClr val="dk1"/>
                </a:solidFill>
              </a:rPr>
              <a:t>World Nuclear News</a:t>
            </a:r>
            <a:r>
              <a:rPr lang="en" sz="1200">
                <a:solidFill>
                  <a:schemeClr val="dk1"/>
                </a:solidFill>
              </a:rPr>
              <a:t>, 15 July 2016,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chemeClr val="dk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https://www.world-nuclear-news.org/Articles/Chinese-I-C-system-passes-IAEA-review</a:t>
            </a:r>
            <a:r>
              <a:rPr lang="en" sz="1200">
                <a:solidFill>
                  <a:schemeClr val="dk1"/>
                </a:solidFill>
              </a:rPr>
              <a:t>.</a:t>
            </a:r>
            <a:endParaRPr sz="1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200">
                <a:solidFill>
                  <a:schemeClr val="dk1"/>
                </a:solidFill>
              </a:rPr>
              <a:t>"The First Marine Chronometer." </a:t>
            </a:r>
            <a:r>
              <a:rPr i="1" lang="en" sz="1200">
                <a:solidFill>
                  <a:schemeClr val="dk1"/>
                </a:solidFill>
              </a:rPr>
              <a:t>Times Ticking</a:t>
            </a:r>
            <a:r>
              <a:rPr lang="en" sz="1200">
                <a:solidFill>
                  <a:schemeClr val="dk1"/>
                </a:solidFill>
              </a:rPr>
              <a:t>,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chemeClr val="dk1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https://www.timesticking.com/the-first-marine-chronometer/</a:t>
            </a:r>
            <a:r>
              <a:rPr lang="en" sz="1200">
                <a:solidFill>
                  <a:schemeClr val="dk1"/>
                </a:solidFill>
              </a:rPr>
              <a:t>.</a:t>
            </a:r>
            <a:endParaRPr sz="1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200">
                <a:solidFill>
                  <a:schemeClr val="dk1"/>
                </a:solidFill>
              </a:rPr>
              <a:t>"Dragon's 'Radiation-Tolerant' Design." </a:t>
            </a:r>
            <a:r>
              <a:rPr i="1" lang="en" sz="1200">
                <a:solidFill>
                  <a:schemeClr val="dk1"/>
                </a:solidFill>
              </a:rPr>
              <a:t>Aviation Week Network</a:t>
            </a:r>
            <a:r>
              <a:rPr lang="en" sz="1200">
                <a:solidFill>
                  <a:schemeClr val="dk1"/>
                </a:solidFill>
              </a:rPr>
              <a:t>, 20 Nov. 2012,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chemeClr val="dk1"/>
                </a:solid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https://aviationweek.com/dragons-radiation-tolerant-design</a:t>
            </a:r>
            <a:r>
              <a:rPr lang="en" sz="1200">
                <a:solidFill>
                  <a:schemeClr val="dk1"/>
                </a:solidFill>
              </a:rPr>
              <a:t>.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79900"/>
            <a:ext cx="244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Key Terms</a:t>
            </a:r>
            <a:endParaRPr sz="3020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Single Event Upset (SEU)</a:t>
            </a:r>
            <a:endParaRPr sz="2000">
              <a:solidFill>
                <a:schemeClr val="dk1"/>
              </a:solidFill>
            </a:endParaRPr>
          </a:p>
          <a:p>
            <a:pPr indent="-312261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1700">
                <a:solidFill>
                  <a:schemeClr val="dk1"/>
                </a:solidFill>
              </a:rPr>
              <a:t>A change of state caused by a single ionizing particle striking a sensitive node in a live electronic device.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Fault Tolerance</a:t>
            </a:r>
            <a:endParaRPr sz="2000">
              <a:solidFill>
                <a:schemeClr val="dk1"/>
              </a:solidFill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T</a:t>
            </a:r>
            <a:r>
              <a:rPr lang="en">
                <a:solidFill>
                  <a:schemeClr val="dk1"/>
                </a:solidFill>
              </a:rPr>
              <a:t>he ability of a system to maintain proper operation despite failures or faults in one or more of its components.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Triplex Systems</a:t>
            </a:r>
            <a:endParaRPr sz="2000">
              <a:solidFill>
                <a:schemeClr val="dk1"/>
              </a:solidFill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A system provided or fitted in triplicate so as to ensure reliability.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Triple Modular Redundancy</a:t>
            </a:r>
            <a:endParaRPr b="1" sz="2000">
              <a:solidFill>
                <a:schemeClr val="dk1"/>
              </a:solidFill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Three systems performing the same process, with the results processed by a majority-voting system to produce a single output.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6825" y="4279950"/>
            <a:ext cx="2057176" cy="86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96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Uses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518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Ocean Travel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Marine Chronometers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Nuclear Power Facilities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Critical Instrumentation and Control (I&amp;C) Systems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Space Exploration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Saturn Launch Vehicle Digital Computer (LVDC)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SpaceX Dragon Cargo Vessel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100" y="678350"/>
            <a:ext cx="2118075" cy="142230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1" name="Google Shape;71;p15"/>
          <p:cNvSpPr txBox="1"/>
          <p:nvPr/>
        </p:nvSpPr>
        <p:spPr>
          <a:xfrm>
            <a:off x="6689075" y="2047725"/>
            <a:ext cx="2222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China General Nuclear I&amp;C System</a:t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8318" y="227475"/>
            <a:ext cx="2046144" cy="14223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3" name="Google Shape;73;p15"/>
          <p:cNvSpPr txBox="1"/>
          <p:nvPr/>
        </p:nvSpPr>
        <p:spPr>
          <a:xfrm>
            <a:off x="4111562" y="1596875"/>
            <a:ext cx="251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John Harrison’s H4 Marine Chronometer</a:t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4696" y="2475300"/>
            <a:ext cx="3234477" cy="21500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5" name="Google Shape;75;p15"/>
          <p:cNvSpPr txBox="1"/>
          <p:nvPr/>
        </p:nvSpPr>
        <p:spPr>
          <a:xfrm>
            <a:off x="5833426" y="4568875"/>
            <a:ext cx="2817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Dragon 1 Vessel Delivering Payload to the ISS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459950" y="3953900"/>
            <a:ext cx="33339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Three-Module NAND Majority Gate (Voter)</a:t>
            </a:r>
            <a:endParaRPr sz="1200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875" y="2134613"/>
            <a:ext cx="3333750" cy="1819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3014" y="445025"/>
            <a:ext cx="4344086" cy="35088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4342975" y="3953900"/>
            <a:ext cx="43440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60"/>
              <a:t>One-Voter System (Top) vs. Three-Voter System (Bottom)</a:t>
            </a:r>
            <a:endParaRPr sz="196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222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LVDC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552900" y="4585050"/>
            <a:ext cx="22227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Saturn V Flight Manual Cover Page</a:t>
            </a:r>
            <a:br>
              <a:rPr lang="en"/>
            </a:br>
            <a:r>
              <a:rPr lang="en"/>
              <a:t>November 1, 1968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650" y="1017725"/>
            <a:ext cx="2769208" cy="356732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1951" y="2859305"/>
            <a:ext cx="3203049" cy="106313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1951" y="2370050"/>
            <a:ext cx="3203048" cy="42199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241925" y="4574000"/>
            <a:ext cx="3203100" cy="3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Flight Manual Entries on TMR (</a:t>
            </a:r>
            <a:r>
              <a:rPr lang="en"/>
              <a:t>p</a:t>
            </a:r>
            <a:r>
              <a:rPr lang="en"/>
              <a:t>p. 157, 159, 163)</a:t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41951" y="3989704"/>
            <a:ext cx="3203048" cy="60219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38100" y="531788"/>
            <a:ext cx="2372049" cy="40799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435000" y="531800"/>
            <a:ext cx="3203100" cy="3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950"/>
              <a:t>Excerpt from IBM Paper on TMR Design Used in LVDC</a:t>
            </a:r>
            <a:endParaRPr sz="9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775" y="0"/>
            <a:ext cx="314161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8397" y="0"/>
            <a:ext cx="341542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/>
          <p:nvPr/>
        </p:nvSpPr>
        <p:spPr>
          <a:xfrm>
            <a:off x="1507775" y="3872800"/>
            <a:ext cx="2180100" cy="1206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>
            <a:off x="5508375" y="750700"/>
            <a:ext cx="2180100" cy="539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Verilog Module Command Line Output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825" y="1170125"/>
            <a:ext cx="3688356" cy="353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5695" y="1170125"/>
            <a:ext cx="3748331" cy="353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50" y="1113250"/>
            <a:ext cx="4502850" cy="2917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8" name="Google Shape;118;p20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9275" y="1113250"/>
            <a:ext cx="4455576" cy="2917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9" name="Google Shape;119;p20"/>
          <p:cNvSpPr txBox="1"/>
          <p:nvPr/>
        </p:nvSpPr>
        <p:spPr>
          <a:xfrm>
            <a:off x="290700" y="443800"/>
            <a:ext cx="592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Test Results</a:t>
            </a:r>
            <a:endParaRPr sz="2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Redundancy is sometimes unnecessary, and is always expensive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Financial cost: 	Sensitive systems are often high-grade and made of expensive parts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Spatial cost: 	Tripling a system triples its physical footprint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Power cost:  	Three times the circuitry requires at least three times the power consumption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TMR reduces accuracy in a high-fault environment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Other, more fault-tolerant systems exist, such as Hamming Error Correction Code (ECC)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While they are not as fast, they can resist faults more “evenly”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